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b13ea560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b13ea560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b13ea5609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b13ea5609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b13ea560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b13ea560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b13ea5609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b13ea5609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b13ea5609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b13ea5609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b13ea5609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b13ea5609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b13ea560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b13ea560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b13ea5609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b13ea5609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b13ea5609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b13ea5609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b13ea5609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b13ea5609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b13ea56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b13ea56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13ea5609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13ea5609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b13ea560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b13ea560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b13ea5609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b13ea560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b13ea5609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b13ea5609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b13ea560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b13ea560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b13ea5609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b13ea5609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b13ea5609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b13ea5609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b13ea560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b13ea560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b13ea5609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b13ea5609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b13ea5609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b13ea5609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b13ea56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b13ea56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b13ea5609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b13ea5609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b13ea5609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b13ea5609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b13ea5609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b13ea5609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13ea5609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b13ea5609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b13ea5609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b13ea5609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b13ea5609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b13ea5609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b13ea5609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b13ea5609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b13ea5609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b13ea5609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b13ea5609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b13ea5609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b13ea5609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b13ea5609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b13ea5609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b13ea5609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b13ea5609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b13ea5609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b13ea5609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b13ea5609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semenkin@hse.ru" TargetMode="External"/><Relationship Id="rId4" Type="http://schemas.openxmlformats.org/officeDocument/2006/relationships/hyperlink" Target="http://t.me/topshi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medium.com/stanford-ai-for-healthcare/dont-just-scan-this-deep-learning-techniques-for-mri-52610e9b7a85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kopoLzvh5jY" TargetMode="External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hyperlink" Target="https://thispersondoesnotexist.com/" TargetMode="External"/><Relationship Id="rId5" Type="http://schemas.openxmlformats.org/officeDocument/2006/relationships/hyperlink" Target="https://thispersondoesnotexist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Машинное обучение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7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Лекция 1: Введение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Антон Семёнкин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asemenkin@hse.ru</a:t>
            </a:r>
            <a:r>
              <a:rPr lang="en-GB" sz="2000"/>
              <a:t>  |  </a:t>
            </a:r>
            <a:r>
              <a:rPr lang="en-GB" sz="2000" u="sng">
                <a:solidFill>
                  <a:schemeClr val="hlink"/>
                </a:solidFill>
                <a:hlinkClick r:id="rId4"/>
              </a:rPr>
              <a:t>t.me/topshik</a:t>
            </a:r>
            <a:r>
              <a:rPr lang="en-GB" sz="2000"/>
              <a:t> </a:t>
            </a:r>
            <a:endParaRPr sz="2000"/>
          </a:p>
        </p:txBody>
      </p:sp>
      <p:sp>
        <p:nvSpPr>
          <p:cNvPr id="56" name="Google Shape;56;p13"/>
          <p:cNvSpPr txBox="1"/>
          <p:nvPr/>
        </p:nvSpPr>
        <p:spPr>
          <a:xfrm>
            <a:off x="6826675" y="4744225"/>
            <a:ext cx="23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НИУ ВШЭ,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Чем будем заниматься?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488" y="1692126"/>
            <a:ext cx="7371026" cy="17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4870" l="0" r="0" t="0"/>
          <a:stretch/>
        </p:blipFill>
        <p:spPr>
          <a:xfrm>
            <a:off x="358525" y="250525"/>
            <a:ext cx="8426950" cy="45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475" y="3217625"/>
            <a:ext cx="7036949" cy="16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5170050" y="4759625"/>
            <a:ext cx="64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link</a:t>
            </a:r>
            <a:endParaRPr sz="10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700" y="343950"/>
            <a:ext cx="3014140" cy="29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6075" y="669100"/>
            <a:ext cx="3737375" cy="21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7">
            <a:alphaModFix/>
          </a:blip>
          <a:srcRect b="0" l="36036" r="13598" t="0"/>
          <a:stretch/>
        </p:blipFill>
        <p:spPr>
          <a:xfrm>
            <a:off x="50000" y="1495462"/>
            <a:ext cx="1926475" cy="21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’ve observed agents discovering progressively more complex tool use while playing a simple game of hide-and-seek. Through training in our new simulated hide-and-seek environment, agents build a series of six distinct strategies and counterstrategies, some of which we did not know our environment supported. The self-supervised emergent complexity in this simple environment further suggests that multi-agent co-adaptation may one day produce extremely complex and intelligent behavior.&#10;&#10;Learn more: https://openai.com/blog/emergent-tool-use/" id="134" name="Google Shape;134;p25" title="Multi-Agent Hide and See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84663"/>
            <a:ext cx="9144000" cy="685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50" y="327038"/>
            <a:ext cx="3441000" cy="19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075" y="49225"/>
            <a:ext cx="2389475" cy="23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98825"/>
            <a:ext cx="4075126" cy="22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0450" y="2698825"/>
            <a:ext cx="4416733" cy="22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152363" y="1808450"/>
            <a:ext cx="8602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0000"/>
                </a:solidFill>
              </a:rPr>
              <a:t>ИХ НЕ СУЩЕСТВУЕТ</a:t>
            </a:r>
            <a:endParaRPr b="1" sz="6000">
              <a:solidFill>
                <a:srgbClr val="FF0000"/>
              </a:solidFill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0" y="4783375"/>
            <a:ext cx="45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t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hispersondoesnotexist.com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Больше примеров!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923800"/>
            <a:ext cx="3705900" cy="4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2000">
                <a:solidFill>
                  <a:srgbClr val="000000"/>
                </a:solidFill>
              </a:rPr>
              <a:t>Deep fake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Распознавание силуэтов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Adversarial attacks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27458" l="5213" r="49878" t="27829"/>
          <a:stretch/>
        </p:blipFill>
        <p:spPr>
          <a:xfrm>
            <a:off x="4079900" y="429800"/>
            <a:ext cx="2578775" cy="14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4">
            <a:alphaModFix/>
          </a:blip>
          <a:srcRect b="25562" l="0" r="0" t="15181"/>
          <a:stretch/>
        </p:blipFill>
        <p:spPr>
          <a:xfrm>
            <a:off x="4017600" y="2092900"/>
            <a:ext cx="4821600" cy="160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5">
            <a:alphaModFix/>
          </a:blip>
          <a:srcRect b="59542" l="26368" r="29081" t="15753"/>
          <a:stretch/>
        </p:blipFill>
        <p:spPr>
          <a:xfrm>
            <a:off x="4048775" y="3793400"/>
            <a:ext cx="4073675" cy="12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20760" l="22847" r="23203" t="18607"/>
          <a:stretch/>
        </p:blipFill>
        <p:spPr>
          <a:xfrm>
            <a:off x="1739413" y="780950"/>
            <a:ext cx="5665175" cy="358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Организационные моменты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Чат в телеграме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8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Материалы занятий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8000"/>
              </a:spcBef>
              <a:spcAft>
                <a:spcPts val="800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Дополнительная информация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625" y="1005475"/>
            <a:ext cx="807150" cy="8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450" y="2347075"/>
            <a:ext cx="807150" cy="8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441" y="3761726"/>
            <a:ext cx="792156" cy="8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4925" y="3851575"/>
            <a:ext cx="3147373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Алгоритмы VS МО</a:t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49944" l="0" r="0" t="0"/>
          <a:stretch/>
        </p:blipFill>
        <p:spPr>
          <a:xfrm>
            <a:off x="1401925" y="725100"/>
            <a:ext cx="5716774" cy="21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Алгоритмы VS МО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913" y="725100"/>
            <a:ext cx="5716787" cy="42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Типы задач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311700" y="923800"/>
            <a:ext cx="85206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Регрессия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Классификация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Кластеризация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Ранжирование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Пример задачи: постановка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923800"/>
            <a:ext cx="85206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Сеть ресторанов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Хотим открыть ещё один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Несколько вариантов размещения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Какой принесёт наибольшую выгоду?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b="7721" l="39509" r="4496" t="60307"/>
          <a:stretch/>
        </p:blipFill>
        <p:spPr>
          <a:xfrm>
            <a:off x="3743550" y="2796775"/>
            <a:ext cx="5120150" cy="16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Пример задачи: обозначения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 rotWithShape="1">
          <a:blip r:embed="rId3">
            <a:alphaModFix/>
          </a:blip>
          <a:srcRect b="0" l="5870" r="8299" t="27188"/>
          <a:stretch/>
        </p:blipFill>
        <p:spPr>
          <a:xfrm>
            <a:off x="361275" y="1002825"/>
            <a:ext cx="7563150" cy="360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Обучающая выборка</a:t>
            </a: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 rotWithShape="1">
          <a:blip r:embed="rId3">
            <a:alphaModFix/>
          </a:blip>
          <a:srcRect b="36252" l="6613" r="23323" t="24907"/>
          <a:stretch/>
        </p:blipFill>
        <p:spPr>
          <a:xfrm>
            <a:off x="423525" y="1002825"/>
            <a:ext cx="6584375" cy="205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Признаки</a:t>
            </a:r>
            <a:endParaRPr/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23842" l="6449" r="18644" t="25782"/>
          <a:stretch/>
        </p:blipFill>
        <p:spPr>
          <a:xfrm>
            <a:off x="361275" y="1002825"/>
            <a:ext cx="6635775" cy="251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Признаки</a:t>
            </a:r>
            <a:endParaRPr/>
          </a:p>
        </p:txBody>
      </p:sp>
      <p:pic>
        <p:nvPicPr>
          <p:cNvPr id="222" name="Google Shape;222;p39"/>
          <p:cNvPicPr preferRelativeResize="0"/>
          <p:nvPr/>
        </p:nvPicPr>
        <p:blipFill rotWithShape="1">
          <a:blip r:embed="rId3">
            <a:alphaModFix/>
          </a:blip>
          <a:srcRect b="23842" l="6449" r="18644" t="25782"/>
          <a:stretch/>
        </p:blipFill>
        <p:spPr>
          <a:xfrm>
            <a:off x="361275" y="1002825"/>
            <a:ext cx="6635775" cy="251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/>
          <p:nvPr/>
        </p:nvSpPr>
        <p:spPr>
          <a:xfrm>
            <a:off x="286525" y="3513050"/>
            <a:ext cx="834600" cy="2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Вектор</a:t>
            </a:r>
            <a:endParaRPr sz="1200"/>
          </a:p>
        </p:txBody>
      </p:sp>
      <p:cxnSp>
        <p:nvCxnSpPr>
          <p:cNvPr id="224" name="Google Shape;224;p39"/>
          <p:cNvCxnSpPr>
            <a:stCxn id="223" idx="0"/>
          </p:cNvCxnSpPr>
          <p:nvPr/>
        </p:nvCxnSpPr>
        <p:spPr>
          <a:xfrm rot="10800000">
            <a:off x="697525" y="3158150"/>
            <a:ext cx="6300" cy="3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Признаки</a:t>
            </a:r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23842" l="6449" r="18644" t="25782"/>
          <a:stretch/>
        </p:blipFill>
        <p:spPr>
          <a:xfrm>
            <a:off x="361275" y="1002825"/>
            <a:ext cx="6635775" cy="251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909400" y="3513050"/>
            <a:ext cx="834600" cy="2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Число</a:t>
            </a:r>
            <a:endParaRPr sz="1200"/>
          </a:p>
        </p:txBody>
      </p:sp>
      <p:cxnSp>
        <p:nvCxnSpPr>
          <p:cNvPr id="232" name="Google Shape;232;p40"/>
          <p:cNvCxnSpPr>
            <a:stCxn id="231" idx="0"/>
          </p:cNvCxnSpPr>
          <p:nvPr/>
        </p:nvCxnSpPr>
        <p:spPr>
          <a:xfrm rot="10800000">
            <a:off x="1320400" y="3158150"/>
            <a:ext cx="6300" cy="3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Признаки</a:t>
            </a:r>
            <a:endParaRPr/>
          </a:p>
        </p:txBody>
      </p:sp>
      <p:pic>
        <p:nvPicPr>
          <p:cNvPr id="238" name="Google Shape;238;p41"/>
          <p:cNvPicPr preferRelativeResize="0"/>
          <p:nvPr/>
        </p:nvPicPr>
        <p:blipFill rotWithShape="1">
          <a:blip r:embed="rId3">
            <a:alphaModFix/>
          </a:blip>
          <a:srcRect b="0" l="6942" r="0" t="25931"/>
          <a:stretch/>
        </p:blipFill>
        <p:spPr>
          <a:xfrm>
            <a:off x="361275" y="991850"/>
            <a:ext cx="8246750" cy="36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Организационные моменты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Задания</a:t>
            </a:r>
            <a:endParaRPr sz="20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Домашние задания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Небольшие квизы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Финальный проект</a:t>
            </a:r>
            <a:endParaRPr sz="18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10-ти бальная система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Итоговая оценка:   </a:t>
            </a:r>
            <a:endParaRPr sz="2000">
              <a:solidFill>
                <a:srgbClr val="000000"/>
              </a:solidFill>
            </a:endParaRPr>
          </a:p>
          <a:p>
            <a:pPr indent="457200" lvl="0" marL="1828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</a:rPr>
              <a:t>0</a:t>
            </a:r>
            <a:r>
              <a:rPr baseline="-25000" lang="en-GB" sz="2000">
                <a:solidFill>
                  <a:srgbClr val="000000"/>
                </a:solidFill>
              </a:rPr>
              <a:t>итог </a:t>
            </a:r>
            <a:r>
              <a:rPr lang="en-GB" sz="2000">
                <a:solidFill>
                  <a:srgbClr val="000000"/>
                </a:solidFill>
              </a:rPr>
              <a:t>= 0.6 * ДЗ + 0.2 * Квизы + 0.2 * Проект</a:t>
            </a:r>
            <a:endParaRPr sz="2000">
              <a:solidFill>
                <a:srgbClr val="000000"/>
              </a:solidFill>
            </a:endParaRPr>
          </a:p>
          <a:p>
            <a:pPr indent="457200" lvl="0" marL="1828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Для зачёта: 6 и выше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54525" cy="49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54525" cy="49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54525" cy="49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54525" cy="49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54525" cy="49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54525" cy="49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54525" cy="49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всё было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923800"/>
            <a:ext cx="85206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1950-ые: первый семинар по проблемам ИИ</a:t>
            </a:r>
            <a:endParaRPr sz="20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Задача: моделирование человеческого интеллекта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всё было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923800"/>
            <a:ext cx="85206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1950-ые: первый семинар по проблемам ИИ</a:t>
            </a:r>
            <a:endParaRPr sz="20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Задача: моделирование человеческого интеллекта</a:t>
            </a:r>
            <a:endParaRPr sz="18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1960-ые перцептрон Розенблатта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850" y="2012000"/>
            <a:ext cx="3027750" cy="27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всё было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923800"/>
            <a:ext cx="85206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1950-ые: первый семинар по проблемам ИИ</a:t>
            </a:r>
            <a:endParaRPr sz="20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Задача: моделирование человеческого интеллекта</a:t>
            </a:r>
            <a:endParaRPr sz="18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1960-ые перцептрон Розенблатта</a:t>
            </a:r>
            <a:endParaRPr sz="20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-GB" sz="2000">
                <a:solidFill>
                  <a:srgbClr val="000000"/>
                </a:solidFill>
              </a:rPr>
              <a:t>1980-ые: моделирование работы эксперта</a:t>
            </a:r>
            <a:r>
              <a:rPr lang="en-GB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752" y="2231088"/>
            <a:ext cx="2476674" cy="22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всё было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923800"/>
            <a:ext cx="85206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1950-ые: первый семинар по проблемам ИИ</a:t>
            </a:r>
            <a:endParaRPr sz="20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Задача: моделирование человеческого интеллекта</a:t>
            </a:r>
            <a:endParaRPr sz="18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1960-ые перцептрон Розенблатта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1980-ые: моделирование работы эксперта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1990-ые: нейронные сети, бустинг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2000-ые: ядровые методы, обучение без учителя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2010-ые: всплеск нейросетевых методов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всё было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923800"/>
            <a:ext cx="8520600" cy="4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1950-ые: первый семинар по проблемам ИИ</a:t>
            </a:r>
            <a:endParaRPr sz="20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Задача: моделирование человеческого интеллекта</a:t>
            </a:r>
            <a:endParaRPr sz="18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1960-ые перцептрон Розенблатта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1980-ые: моделирование работы эксперта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1990-ые: нейронные сети, бустинг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2000-ые: ядровые методы, обучение без учителя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2010-ые: всплеск нейросетевых методов</a:t>
            </a:r>
            <a:endParaRPr sz="2000">
              <a:solidFill>
                <a:srgbClr val="000000"/>
              </a:solidFill>
            </a:endParaRPr>
          </a:p>
          <a:p>
            <a:pPr indent="457200" lvl="0" marL="2743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2000">
                <a:solidFill>
                  <a:srgbClr val="000000"/>
                </a:solidFill>
              </a:rPr>
              <a:t>YOU ARE HERE</a:t>
            </a:r>
            <a:endParaRPr b="1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4734" l="0" r="0" t="0"/>
          <a:stretch/>
        </p:blipFill>
        <p:spPr>
          <a:xfrm>
            <a:off x="857275" y="643113"/>
            <a:ext cx="7429451" cy="38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